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7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0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3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9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5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8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2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7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B2B49-6F94-4104-8CB7-2E083DDC152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9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59193" y="3322609"/>
            <a:ext cx="4861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Cumplimiento</a:t>
            </a:r>
            <a:r>
              <a:rPr lang="en-US" sz="3600" dirty="0" smtClean="0"/>
              <a:t> </a:t>
            </a:r>
            <a:r>
              <a:rPr lang="en-US" sz="3600" dirty="0" err="1" smtClean="0"/>
              <a:t>Ambiental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05099" y="4787660"/>
            <a:ext cx="3343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Bhadriraju</a:t>
            </a:r>
            <a:r>
              <a:rPr lang="en-US" sz="2400" dirty="0" smtClean="0"/>
              <a:t> </a:t>
            </a:r>
            <a:r>
              <a:rPr lang="en-US" sz="2400" dirty="0" err="1" smtClean="0"/>
              <a:t>Subramanyam</a:t>
            </a:r>
            <a:endParaRPr lang="en-US" sz="24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6061"/>
            <a:ext cx="10515600" cy="16095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7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419" sz="3200" dirty="0" smtClean="0">
                <a:solidFill>
                  <a:srgbClr val="7030A0"/>
                </a:solidFill>
              </a:rPr>
              <a:t>Mitigación Ambiental y Plan de Monitoreo</a:t>
            </a:r>
            <a:endParaRPr lang="es-419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sz="2400" dirty="0" smtClean="0"/>
              <a:t>El documento</a:t>
            </a:r>
            <a:r>
              <a:rPr lang="es-419" sz="2400" dirty="0" smtClean="0"/>
              <a:t> EMMP </a:t>
            </a:r>
            <a:r>
              <a:rPr lang="es-419" sz="2400" dirty="0" smtClean="0"/>
              <a:t>fue aprobado</a:t>
            </a:r>
            <a:r>
              <a:rPr lang="es-419" sz="2400" dirty="0" smtClean="0"/>
              <a:t> Diciembre 14, 2014</a:t>
            </a:r>
          </a:p>
          <a:p>
            <a:r>
              <a:rPr lang="es-419" sz="2400" dirty="0" smtClean="0"/>
              <a:t>Muestra el examen ambiental inicial</a:t>
            </a:r>
            <a:r>
              <a:rPr lang="es-419" sz="2400" dirty="0" smtClean="0"/>
              <a:t> (IEE), medidas de mitigación, medidas de monitoreo, </a:t>
            </a:r>
            <a:r>
              <a:rPr lang="es-419" sz="2400" dirty="0" smtClean="0">
                <a:solidFill>
                  <a:srgbClr val="FF0000"/>
                </a:solidFill>
              </a:rPr>
              <a:t>fechas (o ritmo de trabajo) </a:t>
            </a:r>
            <a:r>
              <a:rPr lang="es-419" sz="2400" dirty="0" smtClean="0"/>
              <a:t>y grupos responsables [Hoja de Excel]</a:t>
            </a:r>
          </a:p>
          <a:p>
            <a:r>
              <a:rPr lang="es-419" sz="2400" dirty="0" smtClean="0">
                <a:solidFill>
                  <a:srgbClr val="7030A0"/>
                </a:solidFill>
              </a:rPr>
              <a:t>Acciones</a:t>
            </a:r>
            <a:r>
              <a:rPr lang="es-419" sz="2400" dirty="0" smtClean="0">
                <a:solidFill>
                  <a:srgbClr val="7030A0"/>
                </a:solidFill>
              </a:rPr>
              <a:t> de mitigación: </a:t>
            </a:r>
            <a:r>
              <a:rPr lang="es-419" sz="2400" dirty="0" smtClean="0"/>
              <a:t>Acciones especificas que se realizaran para satisfacer las condiciones del IEE.</a:t>
            </a:r>
          </a:p>
          <a:p>
            <a:r>
              <a:rPr lang="es-419" sz="2400" dirty="0" smtClean="0">
                <a:solidFill>
                  <a:srgbClr val="7030A0"/>
                </a:solidFill>
              </a:rPr>
              <a:t>Acciones de monitoreo</a:t>
            </a:r>
            <a:r>
              <a:rPr lang="es-419" sz="2400" dirty="0" smtClean="0">
                <a:solidFill>
                  <a:srgbClr val="7030A0"/>
                </a:solidFill>
              </a:rPr>
              <a:t>: </a:t>
            </a:r>
            <a:r>
              <a:rPr lang="es-419" sz="2400" dirty="0" smtClean="0"/>
              <a:t>Los criterios que serán utilizados para monitorear (1) si las acciones de mitigación han sido implementadas o no, y (2) si las acciones han sido </a:t>
            </a:r>
            <a:r>
              <a:rPr lang="es-419" sz="2400" dirty="0" smtClean="0"/>
              <a:t>suficientes y efectivas o no.</a:t>
            </a:r>
            <a:endParaRPr lang="es-419" sz="2400" dirty="0" smtClean="0"/>
          </a:p>
          <a:p>
            <a:r>
              <a:rPr lang="es-419" sz="2400" dirty="0" smtClean="0">
                <a:solidFill>
                  <a:srgbClr val="FF0000"/>
                </a:solidFill>
              </a:rPr>
              <a:t>Fechas (o ritmo de trabajo)</a:t>
            </a:r>
            <a:r>
              <a:rPr lang="es-419" sz="2400" dirty="0" smtClean="0">
                <a:solidFill>
                  <a:srgbClr val="7030A0"/>
                </a:solidFill>
              </a:rPr>
              <a:t> y grupos responsables: </a:t>
            </a:r>
            <a:r>
              <a:rPr lang="es-419" sz="2400" dirty="0" smtClean="0"/>
              <a:t>Especifica los grupos responsables por estas acciones y las fechas para realizar las mismas. </a:t>
            </a:r>
          </a:p>
          <a:p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397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>
                <a:solidFill>
                  <a:srgbClr val="7030A0"/>
                </a:solidFill>
              </a:rPr>
              <a:t>Por qué</a:t>
            </a:r>
            <a:r>
              <a:rPr lang="es-419" dirty="0" smtClean="0">
                <a:solidFill>
                  <a:srgbClr val="7030A0"/>
                </a:solidFill>
              </a:rPr>
              <a:t> </a:t>
            </a:r>
            <a:r>
              <a:rPr lang="es-419" dirty="0" err="1" smtClean="0">
                <a:solidFill>
                  <a:srgbClr val="7030A0"/>
                </a:solidFill>
              </a:rPr>
              <a:t>EMMPs</a:t>
            </a:r>
            <a:r>
              <a:rPr lang="es-419" dirty="0">
                <a:solidFill>
                  <a:srgbClr val="7030A0"/>
                </a:solidFill>
              </a:rPr>
              <a:t>*</a:t>
            </a:r>
            <a:endParaRPr lang="es-419" dirty="0" smtClean="0">
              <a:solidFill>
                <a:srgbClr val="7030A0"/>
              </a:solidFill>
            </a:endParaRPr>
          </a:p>
          <a:p>
            <a:pPr lvl="1"/>
            <a:r>
              <a:rPr lang="es-419" dirty="0" smtClean="0"/>
              <a:t>Los </a:t>
            </a:r>
            <a:r>
              <a:rPr lang="es-419" dirty="0" err="1" smtClean="0"/>
              <a:t>EMMPs</a:t>
            </a:r>
            <a:r>
              <a:rPr lang="es-419" dirty="0" smtClean="0"/>
              <a:t> proveen una base para la implementación sistemática del IEE</a:t>
            </a:r>
          </a:p>
          <a:p>
            <a:pPr lvl="2"/>
            <a:r>
              <a:rPr lang="es-419" dirty="0" smtClean="0"/>
              <a:t>El IEE puede ser general pero el EMMP es especifico</a:t>
            </a:r>
          </a:p>
          <a:p>
            <a:pPr lvl="1"/>
            <a:r>
              <a:rPr lang="es-419" dirty="0" smtClean="0"/>
              <a:t>Los </a:t>
            </a:r>
            <a:r>
              <a:rPr lang="es-419" dirty="0" err="1" smtClean="0"/>
              <a:t>EMMPs</a:t>
            </a:r>
            <a:r>
              <a:rPr lang="es-419" dirty="0" smtClean="0"/>
              <a:t> proveen un marco de trabajo para los reportes de cumplimiento ambiental</a:t>
            </a:r>
          </a:p>
          <a:p>
            <a:pPr lvl="2"/>
            <a:r>
              <a:rPr lang="es-419" dirty="0" smtClean="0"/>
              <a:t>Para el </a:t>
            </a:r>
            <a:r>
              <a:rPr lang="es-419" dirty="0" smtClean="0"/>
              <a:t>USAID, las actividades que no cumplan con las condiciones del IEE ponen la actividad en </a:t>
            </a:r>
            <a:r>
              <a:rPr lang="es-419" dirty="0" smtClean="0"/>
              <a:t>la categoría de incumplida</a:t>
            </a:r>
            <a:r>
              <a:rPr lang="es-419" dirty="0" smtClean="0"/>
              <a:t> [</a:t>
            </a:r>
            <a:r>
              <a:rPr lang="es-419" dirty="0" smtClean="0"/>
              <a:t>finaliza la actividad</a:t>
            </a:r>
            <a:r>
              <a:rPr lang="es-419" dirty="0" smtClean="0"/>
              <a:t>]</a:t>
            </a:r>
            <a:endParaRPr lang="es-419" dirty="0"/>
          </a:p>
        </p:txBody>
      </p:sp>
      <p:sp>
        <p:nvSpPr>
          <p:cNvPr id="4" name="TextBox 3"/>
          <p:cNvSpPr txBox="1"/>
          <p:nvPr/>
        </p:nvSpPr>
        <p:spPr>
          <a:xfrm>
            <a:off x="2362201" y="5562600"/>
            <a:ext cx="7896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smtClean="0"/>
              <a:t>Fuente</a:t>
            </a:r>
            <a:r>
              <a:rPr lang="en-US" dirty="0" smtClean="0"/>
              <a:t>: </a:t>
            </a:r>
            <a:r>
              <a:rPr lang="en-US" dirty="0" err="1" smtClean="0"/>
              <a:t>Hoja</a:t>
            </a:r>
            <a:r>
              <a:rPr lang="en-US" dirty="0" smtClean="0"/>
              <a:t> de </a:t>
            </a:r>
            <a:r>
              <a:rPr lang="en-US" dirty="0" err="1" smtClean="0"/>
              <a:t>hechos</a:t>
            </a:r>
            <a:r>
              <a:rPr lang="en-US" dirty="0" smtClean="0"/>
              <a:t> ENCAP: </a:t>
            </a:r>
            <a:r>
              <a:rPr lang="en-US" dirty="0"/>
              <a:t>EMMPs [www.encapafrica.org/meoentry.htm]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88831"/>
            <a:ext cx="32060" cy="79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 smtClean="0">
                <a:solidFill>
                  <a:srgbClr val="7030A0"/>
                </a:solidFill>
              </a:rPr>
              <a:t>Implementación de </a:t>
            </a:r>
            <a:r>
              <a:rPr lang="es-419" dirty="0" err="1" smtClean="0">
                <a:solidFill>
                  <a:srgbClr val="7030A0"/>
                </a:solidFill>
              </a:rPr>
              <a:t>EMMPs</a:t>
            </a:r>
            <a:endParaRPr lang="es-419" dirty="0" smtClean="0">
              <a:solidFill>
                <a:srgbClr val="7030A0"/>
              </a:solidFill>
            </a:endParaRPr>
          </a:p>
          <a:p>
            <a:pPr lvl="1"/>
            <a:r>
              <a:rPr lang="es-419" dirty="0" smtClean="0">
                <a:solidFill>
                  <a:srgbClr val="00B0F0"/>
                </a:solidFill>
              </a:rPr>
              <a:t>Establecer responsabilidad: </a:t>
            </a:r>
            <a:r>
              <a:rPr lang="es-419" dirty="0" smtClean="0"/>
              <a:t>Supervisión por un miembro calificado del grupo de trabajo</a:t>
            </a:r>
            <a:endParaRPr lang="es-419" dirty="0" smtClean="0"/>
          </a:p>
          <a:p>
            <a:pPr lvl="1"/>
            <a:r>
              <a:rPr lang="es-419" dirty="0" smtClean="0">
                <a:solidFill>
                  <a:srgbClr val="00B0F0"/>
                </a:solidFill>
              </a:rPr>
              <a:t>Integración del plan de trabajo</a:t>
            </a:r>
            <a:r>
              <a:rPr lang="es-419" dirty="0" smtClean="0">
                <a:solidFill>
                  <a:srgbClr val="00B0F0"/>
                </a:solidFill>
              </a:rPr>
              <a:t>: </a:t>
            </a:r>
            <a:r>
              <a:rPr lang="es-419" dirty="0" smtClean="0">
                <a:solidFill>
                  <a:srgbClr val="FF0000"/>
                </a:solidFill>
              </a:rPr>
              <a:t>Incluir capacitación en el tema de cumplimiento ambiental en</a:t>
            </a:r>
            <a:r>
              <a:rPr lang="es-419" dirty="0" smtClean="0">
                <a:solidFill>
                  <a:srgbClr val="FF0000"/>
                </a:solidFill>
              </a:rPr>
              <a:t> el</a:t>
            </a:r>
            <a:r>
              <a:rPr lang="es-419" dirty="0" smtClean="0">
                <a:solidFill>
                  <a:srgbClr val="FF0000"/>
                </a:solidFill>
              </a:rPr>
              <a:t> EMMP para incorporarlo al plan de trabajo</a:t>
            </a:r>
          </a:p>
          <a:p>
            <a:pPr lvl="1"/>
            <a:r>
              <a:rPr lang="es-419" dirty="0" smtClean="0">
                <a:solidFill>
                  <a:srgbClr val="00B0F0"/>
                </a:solidFill>
              </a:rPr>
              <a:t>Integración de presupuesto</a:t>
            </a:r>
            <a:r>
              <a:rPr lang="es-419" dirty="0" smtClean="0">
                <a:solidFill>
                  <a:srgbClr val="00B0F0"/>
                </a:solidFill>
              </a:rPr>
              <a:t>: </a:t>
            </a:r>
            <a:r>
              <a:rPr lang="es-419" dirty="0" smtClean="0">
                <a:solidFill>
                  <a:srgbClr val="FF0000"/>
                </a:solidFill>
              </a:rPr>
              <a:t>Desarrollar</a:t>
            </a:r>
            <a:r>
              <a:rPr lang="es-419" dirty="0" smtClean="0">
                <a:solidFill>
                  <a:srgbClr val="FF0000"/>
                </a:solidFill>
              </a:rPr>
              <a:t> costos?</a:t>
            </a:r>
            <a:r>
              <a:rPr lang="es-419" dirty="0" smtClean="0">
                <a:solidFill>
                  <a:srgbClr val="FF0000"/>
                </a:solidFill>
              </a:rPr>
              <a:t> </a:t>
            </a:r>
            <a:r>
              <a:rPr lang="es-419" dirty="0" smtClean="0"/>
              <a:t>de monitoreo y mitigación con el objetivo de cumplir con el EMMP</a:t>
            </a:r>
            <a:endParaRPr lang="es-419" dirty="0" smtClean="0"/>
          </a:p>
          <a:p>
            <a:pPr lvl="1"/>
            <a:r>
              <a:rPr lang="es-419" dirty="0" smtClean="0">
                <a:solidFill>
                  <a:srgbClr val="00B0F0"/>
                </a:solidFill>
              </a:rPr>
              <a:t>Compromiso de la administración y sensibilización del personal:</a:t>
            </a:r>
            <a:r>
              <a:rPr lang="es-419" dirty="0" smtClean="0">
                <a:solidFill>
                  <a:srgbClr val="00B0F0"/>
                </a:solidFill>
              </a:rPr>
              <a:t> </a:t>
            </a:r>
            <a:r>
              <a:rPr lang="es-419" dirty="0" smtClean="0"/>
              <a:t>La administración debe comunicar claramente la importancia de los  </a:t>
            </a:r>
            <a:r>
              <a:rPr lang="es-419" dirty="0" err="1" smtClean="0"/>
              <a:t>EMMPs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5950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 descr="IMG_97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8692" y="1036638"/>
            <a:ext cx="6034616" cy="4525962"/>
          </a:xfrm>
        </p:spPr>
      </p:pic>
    </p:spTree>
    <p:extLst>
      <p:ext uri="{BB962C8B-B14F-4D97-AF65-F5344CB8AC3E}">
        <p14:creationId xmlns:p14="http://schemas.microsoft.com/office/powerpoint/2010/main" val="412547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Mitigación Ambiental y Plan de Monitoreo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subi</dc:creator>
  <cp:lastModifiedBy>Alejandro</cp:lastModifiedBy>
  <cp:revision>10</cp:revision>
  <dcterms:created xsi:type="dcterms:W3CDTF">2016-02-08T21:18:29Z</dcterms:created>
  <dcterms:modified xsi:type="dcterms:W3CDTF">2016-02-19T20:33:38Z</dcterms:modified>
</cp:coreProperties>
</file>