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>
              <a:spcBef>
                <a:spcPts val="2000"/>
              </a:spcBef>
              <a:buClr>
                <a:srgbClr val="6FB7D7"/>
              </a:buClr>
              <a:buSzPct val="110000"/>
              <a:buFont typeface="Wingdings 2" charset="0"/>
              <a:buNone/>
            </a:pPr>
            <a:endParaRPr lang="en-US" sz="3200">
              <a:solidFill>
                <a:srgbClr val="595959"/>
              </a:solidFill>
              <a:latin typeface="News Gothic M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C9A8D-221F-494E-9F94-0EC75BC31FD2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59372-5C58-8345-8634-96FEAF13A2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8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C1AB3-8BFD-8A49-BBE8-2E0DF922F0D3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43A68-6018-B045-9641-07196C875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8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1979A2-EDB6-214B-BBE7-B129B3AB462C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DB600-9994-DF4E-8C18-051721E45E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D0500B-781F-894C-98B5-ED52964A6E6B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F23D9-503D-2B4A-844D-FAE98B2CC3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7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67F565-908C-E24E-A594-99C2392BA0CC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33B76-887A-574A-B2A4-7394CD3F2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3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44A49D78-F42D-7643-914F-04EBBE426035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9402611-C5FD-B144-A32A-54BCC60346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6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DC6584-2A69-1242-BA60-F565D6063C01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BB4C7-544E-FB42-ADC6-E02998560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4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C2350B-1E3A-A74C-BB12-D5AFC08B4234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F7D43-904B-9242-AF00-B40BCEFC2B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03F392-CC5E-1846-9BDB-B00BC183D6CE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6508E-1150-5347-A285-2D0834D01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1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8F32B1-D9C2-FD45-A068-D4EB2E169815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61712-92F2-0C4A-A625-9E630BDC6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3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C0B73C-5427-2748-BC17-C183D22CB003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A991A-5FF3-7348-9510-62B80D8F84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2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C2FB2F-E712-374F-A6E1-F32A3646B32B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4EBF3-F0AD-B841-81F5-E73DF203AC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8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fld id="{29BC9555-8252-964B-ABC0-EEAB2BBCE93E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fld id="{55C121A7-DB9D-8445-8F73-90D3FAC0DC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charset="0"/>
              <a:buNone/>
            </a:pP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Generation 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1168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FB7D7"/>
              </a:buClr>
              <a:buFont typeface="Wingdings 2" charset="0"/>
              <a:buNone/>
            </a:pPr>
            <a:r>
              <a:rPr lang="en-US" sz="1700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Dr. Frank Tracz</a:t>
            </a:r>
          </a:p>
          <a:p>
            <a:pPr>
              <a:lnSpc>
                <a:spcPct val="90000"/>
              </a:lnSpc>
              <a:buClr>
                <a:srgbClr val="6FB7D7"/>
              </a:buClr>
              <a:buFont typeface="Wingdings 2" charset="0"/>
              <a:buNone/>
            </a:pPr>
            <a:r>
              <a:rPr lang="en-US" sz="1700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Director of Bands</a:t>
            </a:r>
          </a:p>
          <a:p>
            <a:pPr>
              <a:lnSpc>
                <a:spcPct val="90000"/>
              </a:lnSpc>
              <a:buClr>
                <a:srgbClr val="6FB7D7"/>
              </a:buClr>
              <a:buFont typeface="Wingdings 2" charset="0"/>
              <a:buNone/>
            </a:pPr>
            <a:r>
              <a:rPr lang="en-US" sz="1700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Kansas State University</a:t>
            </a:r>
          </a:p>
          <a:p>
            <a:pPr>
              <a:lnSpc>
                <a:spcPct val="90000"/>
              </a:lnSpc>
              <a:buClr>
                <a:srgbClr val="6FB7D7"/>
              </a:buClr>
              <a:buFont typeface="Wingdings 2" charset="0"/>
              <a:buNone/>
            </a:pPr>
            <a:r>
              <a:rPr lang="en-US" sz="1700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Manhattan, 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Where Did We Go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We gave our kids comfort</a:t>
            </a:r>
          </a:p>
          <a:p>
            <a:pPr lvl="1" eaLnBrk="1" hangingPunct="1"/>
            <a:r>
              <a:rPr lang="en-US">
                <a:latin typeface="News Gothic MT" charset="0"/>
                <a:ea typeface="ＭＳ Ｐゴシック" charset="0"/>
              </a:rPr>
              <a:t>(now they can</a:t>
            </a:r>
            <a:r>
              <a:rPr lang="ja-JP" altLang="en-US">
                <a:latin typeface="News Gothic MT" charset="0"/>
                <a:ea typeface="ＭＳ Ｐゴシック" charset="0"/>
              </a:rPr>
              <a:t>’</a:t>
            </a:r>
            <a:r>
              <a:rPr lang="en-US">
                <a:latin typeface="News Gothic MT" charset="0"/>
                <a:ea typeface="ＭＳ Ｐゴシック" charset="0"/>
              </a:rPr>
              <a:t>t delay gratification)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We have no patience for anybody or anything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Our kids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 happiness is our only goal. They can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 generate their own own happiness – the by-product of a meaningful life.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The Solutions – Uncomfortable!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Let them fail!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Better at 12 than 42…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Speak the truth…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We all don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 grow up to be the Beatles, Peyton Manning, or an astronaut.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You can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 do anything you want!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Success: hard work, diligence, talent, and opportunity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The Solutions -Uncomfortable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Align dreams with gifts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Allow them to get in trouble and accept the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Balance autonomy with responsibility.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>
                <a:latin typeface="News Gothic MT" charset="0"/>
                <a:ea typeface="ＭＳ Ｐゴシック" charset="0"/>
              </a:rPr>
              <a:t>(borrow the car, fill the tank)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Collaborate with the teacher, don</a:t>
            </a:r>
            <a:r>
              <a:rPr lang="ja-JP" altLang="en-US" sz="2000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t bail the kids out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Expect results! Teach them!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Let</a:t>
            </a:r>
            <a:r>
              <a:rPr lang="ja-JP" altLang="en-US" sz="2000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s cultivate </a:t>
            </a:r>
            <a:r>
              <a:rPr lang="ja-JP" altLang="en-US" sz="2000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Velvet Bricks</a:t>
            </a:r>
            <a:r>
              <a:rPr lang="ja-JP" altLang="en-US" sz="2000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endParaRPr lang="en-US" sz="2000"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900">
                <a:latin typeface="News Gothic MT" charset="0"/>
                <a:ea typeface="ＭＳ Ｐゴシック" charset="0"/>
              </a:rPr>
              <a:t>(soft on the outside, hard on the inside)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News Gothic MT" charset="0"/>
                <a:ea typeface="ＭＳ Ｐゴシック" charset="0"/>
                <a:cs typeface="ＭＳ Ｐゴシック" charset="0"/>
              </a:rPr>
              <a:t>Fail when they are young so they succeed when they are old.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549275" y="1430338"/>
            <a:ext cx="8056563" cy="1362075"/>
          </a:xfrm>
        </p:spPr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IT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S NOT TOO LATE!!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49275" y="3182938"/>
            <a:ext cx="8056563" cy="1500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Dr. Frank Tracz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Director of Bands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Kansas State University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Office: 785-532-3816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Cell: 785-770-7873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Who Are They?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Born between 1984-2002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Age of instant everything</a:t>
            </a:r>
          </a:p>
          <a:p>
            <a:pPr lvl="1" eaLnBrk="1" hangingPunct="1"/>
            <a:r>
              <a:rPr lang="en-US">
                <a:latin typeface="News Gothic MT" charset="0"/>
                <a:ea typeface="ＭＳ Ｐゴシック" charset="0"/>
              </a:rPr>
              <a:t>Gratification</a:t>
            </a:r>
          </a:p>
          <a:p>
            <a:pPr lvl="1" eaLnBrk="1" hangingPunct="1"/>
            <a:r>
              <a:rPr lang="en-US">
                <a:latin typeface="News Gothic MT" charset="0"/>
                <a:ea typeface="ＭＳ Ｐゴシック" charset="0"/>
              </a:rPr>
              <a:t>iPhones</a:t>
            </a:r>
          </a:p>
          <a:p>
            <a:pPr lvl="1" eaLnBrk="1" hangingPunct="1"/>
            <a:r>
              <a:rPr lang="en-US">
                <a:latin typeface="News Gothic MT" charset="0"/>
                <a:ea typeface="ＭＳ Ｐゴシック" charset="0"/>
              </a:rPr>
              <a:t>iPads</a:t>
            </a:r>
          </a:p>
          <a:p>
            <a:pPr lvl="1" eaLnBrk="1" hangingPunct="1"/>
            <a:r>
              <a:rPr lang="en-US">
                <a:latin typeface="News Gothic MT" charset="0"/>
                <a:ea typeface="ＭＳ Ｐゴシック" charset="0"/>
              </a:rPr>
              <a:t>Messaging</a:t>
            </a:r>
          </a:p>
          <a:p>
            <a:pPr lvl="1" eaLnBrk="1" hangingPunct="1"/>
            <a:r>
              <a:rPr lang="en-US">
                <a:latin typeface="News Gothic MT" charset="0"/>
                <a:ea typeface="ＭＳ Ｐゴシック" charset="0"/>
              </a:rPr>
              <a:t>Access to all/everything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The people we deal with EVERYDAY!!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These 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Kids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Short attention spans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Take their parents on job interviews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Have parents contact professors over receiving a </a:t>
            </a:r>
            <a:r>
              <a:rPr lang="ja-JP" altLang="en-US" sz="2200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C-</a:t>
            </a:r>
            <a:r>
              <a:rPr lang="ja-JP" altLang="en-US" sz="2200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endParaRPr lang="en-US" sz="2200"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Motivated externally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Want to start on the 4</a:t>
            </a:r>
            <a:r>
              <a:rPr lang="en-US" sz="2200" baseline="30000">
                <a:latin typeface="News Gothic MT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 rung of the success ladder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Have hundreds of Facebook </a:t>
            </a:r>
            <a:r>
              <a:rPr lang="ja-JP" altLang="en-US" sz="2200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friends</a:t>
            </a:r>
            <a:r>
              <a:rPr lang="ja-JP" altLang="en-US" sz="2200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endParaRPr lang="en-US" sz="2200"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Very few </a:t>
            </a:r>
            <a:r>
              <a:rPr lang="ja-JP" altLang="en-US" sz="2200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real</a:t>
            </a:r>
            <a:r>
              <a:rPr lang="ja-JP" altLang="en-US" sz="2200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 friends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They are praised for very little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Growing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Organized for Battle!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5,000 schools, universities, civic organizations, sports teams, and corporations across the country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Turn 16-24 age people into leaders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Give them the tools they lack to avoid 3 failed marriages and business adventure disasters.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The 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Charge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Shift from helicopter/lawnmower parents to self-reliance teachers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Shift from soft shelled kids to hard boiled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Understand and accept adversity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Change the direction of our world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Reverse the trend and help kids become more creative and self-motivated</a:t>
            </a:r>
          </a:p>
          <a:p>
            <a:pPr lvl="1" eaLnBrk="1" hangingPunct="1"/>
            <a:r>
              <a:rPr lang="en-US">
                <a:latin typeface="News Gothic MT" charset="0"/>
                <a:ea typeface="ＭＳ Ｐゴシック" charset="0"/>
              </a:rPr>
              <a:t>Rely on </a:t>
            </a:r>
            <a:r>
              <a:rPr lang="ja-JP" altLang="en-US">
                <a:latin typeface="News Gothic MT" charset="0"/>
                <a:ea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</a:rPr>
              <a:t>me</a:t>
            </a:r>
            <a:r>
              <a:rPr lang="ja-JP" altLang="en-US">
                <a:latin typeface="News Gothic MT" charset="0"/>
                <a:ea typeface="ＭＳ Ｐゴシック" charset="0"/>
              </a:rPr>
              <a:t>”</a:t>
            </a:r>
            <a:r>
              <a:rPr lang="en-US">
                <a:latin typeface="News Gothic MT" charset="0"/>
                <a:ea typeface="ＭＳ Ｐゴシック" charset="0"/>
              </a:rPr>
              <a:t> instead of others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When Did This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Started in 1982 with the tainted Tylenol scare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7 people died from poison laced Tylenol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Halloween was a week away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Halloween and parents changed indefinitely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Obsession with children's safety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Replaced playing outside with organized and supervised events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Soccer Mom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 was born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When Did This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No spare time, all filled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We did their homework for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We resolve their school conflicts with friends and teachers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Give them trophies for showing up!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The </a:t>
            </a:r>
            <a:r>
              <a:rPr lang="ja-JP" altLang="en-US" sz="2200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special</a:t>
            </a:r>
            <a:r>
              <a:rPr lang="ja-JP" altLang="en-US" sz="2200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 kid was born!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We have not let them fail effectively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We don</a:t>
            </a:r>
            <a:r>
              <a:rPr lang="ja-JP" altLang="en-US" sz="2200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200">
                <a:latin typeface="News Gothic MT" charset="0"/>
                <a:ea typeface="ＭＳ Ｐゴシック" charset="0"/>
                <a:cs typeface="ＭＳ Ｐゴシック" charset="0"/>
              </a:rPr>
              <a:t>t take risks anymore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News Gothic MT" charset="0"/>
                <a:ea typeface="ＭＳ Ｐゴシック" charset="0"/>
              </a:rPr>
              <a:t>(remember climbing the monkey bars?)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When Did This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We cultivate 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fear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 of future 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We are consumed with protecting them instead of preparing them for the future.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The 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Reward for Good Behavior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 has backfired – They expect rewards all the time!!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We have preceded the 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midlife crisis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 with the 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quarter-life crisis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Where Did We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>
                <a:latin typeface="News Gothic MT" charset="0"/>
                <a:ea typeface="ＭＳ Ｐゴシック" charset="0"/>
                <a:cs typeface="ＭＳ Ｐゴシック" charset="0"/>
              </a:rPr>
              <a:t>Dream big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. Small acts seem insignificant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Small steps are boring and too slow now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We tell our kids they are 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special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 (for no reason)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They now 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demand</a:t>
            </a:r>
            <a:r>
              <a:rPr lang="ja-JP" altLang="en-US">
                <a:latin typeface="News Gothic MT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 special treatment</a:t>
            </a:r>
          </a:p>
          <a:p>
            <a:pPr eaLnBrk="1" hangingPunct="1"/>
            <a:r>
              <a:rPr lang="en-US">
                <a:latin typeface="News Gothic MT" charset="0"/>
                <a:ea typeface="ＭＳ Ｐゴシック" charset="0"/>
                <a:cs typeface="ＭＳ Ｐゴシック" charset="0"/>
              </a:rPr>
              <a:t>They have assumed they do not have to do anything special in order to be special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325</TotalTime>
  <Words>643</Words>
  <Application>Microsoft Macintosh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ＭＳ Ｐゴシック</vt:lpstr>
      <vt:lpstr>News Gothic MT</vt:lpstr>
      <vt:lpstr>Wingdings 2</vt:lpstr>
      <vt:lpstr>Calibri</vt:lpstr>
      <vt:lpstr>Breeze</vt:lpstr>
      <vt:lpstr>Generation “Y”</vt:lpstr>
      <vt:lpstr>Who Are They?</vt:lpstr>
      <vt:lpstr>These “Kids”</vt:lpstr>
      <vt:lpstr>Growing Leaders</vt:lpstr>
      <vt:lpstr>The “Charge”</vt:lpstr>
      <vt:lpstr>When Did This Happen?</vt:lpstr>
      <vt:lpstr>When Did This Happen?</vt:lpstr>
      <vt:lpstr>When Did This Happen?</vt:lpstr>
      <vt:lpstr>Where Did We Go Wrong?</vt:lpstr>
      <vt:lpstr>Where Did We Go Wrong</vt:lpstr>
      <vt:lpstr>The Solutions – Uncomfortable!</vt:lpstr>
      <vt:lpstr>The Solutions -Uncomfortable</vt:lpstr>
      <vt:lpstr>IT’S NOT TOO LATE!!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 “Y”</dc:title>
  <dc:creator>Adam Ladd</dc:creator>
  <cp:lastModifiedBy>Alexander Wimmer</cp:lastModifiedBy>
  <cp:revision>9</cp:revision>
  <dcterms:created xsi:type="dcterms:W3CDTF">2014-03-04T14:13:42Z</dcterms:created>
  <dcterms:modified xsi:type="dcterms:W3CDTF">2014-06-13T14:04:36Z</dcterms:modified>
</cp:coreProperties>
</file>